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</p:sldMasterIdLst>
  <p:notesMasterIdLst>
    <p:notesMasterId r:id="rId39"/>
  </p:notesMasterIdLst>
  <p:sldIdLst>
    <p:sldId id="945" r:id="rId5"/>
    <p:sldId id="981" r:id="rId6"/>
    <p:sldId id="982" r:id="rId7"/>
    <p:sldId id="983" r:id="rId8"/>
    <p:sldId id="984" r:id="rId9"/>
    <p:sldId id="985" r:id="rId10"/>
    <p:sldId id="986" r:id="rId11"/>
    <p:sldId id="944" r:id="rId12"/>
    <p:sldId id="978" r:id="rId13"/>
    <p:sldId id="946" r:id="rId14"/>
    <p:sldId id="947" r:id="rId15"/>
    <p:sldId id="979" r:id="rId16"/>
    <p:sldId id="980" r:id="rId17"/>
    <p:sldId id="948" r:id="rId18"/>
    <p:sldId id="949" r:id="rId19"/>
    <p:sldId id="951" r:id="rId20"/>
    <p:sldId id="952" r:id="rId21"/>
    <p:sldId id="988" r:id="rId22"/>
    <p:sldId id="989" r:id="rId23"/>
    <p:sldId id="990" r:id="rId24"/>
    <p:sldId id="991" r:id="rId25"/>
    <p:sldId id="992" r:id="rId26"/>
    <p:sldId id="993" r:id="rId27"/>
    <p:sldId id="994" r:id="rId28"/>
    <p:sldId id="995" r:id="rId29"/>
    <p:sldId id="996" r:id="rId30"/>
    <p:sldId id="997" r:id="rId31"/>
    <p:sldId id="998" r:id="rId32"/>
    <p:sldId id="999" r:id="rId33"/>
    <p:sldId id="1000" r:id="rId34"/>
    <p:sldId id="1001" r:id="rId35"/>
    <p:sldId id="1002" r:id="rId36"/>
    <p:sldId id="1003" r:id="rId37"/>
    <p:sldId id="1004" r:id="rId3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739566"/>
                <a:ext cx="8418586" cy="4713770"/>
              </a:xfrm>
            </p:spPr>
            <p:txBody>
              <a:bodyPr>
                <a:normAutofit fontScale="25000" lnSpcReduction="20000"/>
              </a:bodyPr>
              <a:lstStyle/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endParaRPr lang="en-US" sz="12800" b="1" dirty="0" smtClean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r>
                  <a:rPr lang="tr-TR" sz="14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Mathemat</a:t>
                </a:r>
                <a:r>
                  <a:rPr lang="en-US" sz="14400" b="1" dirty="0" err="1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ics</a:t>
                </a:r>
                <a:r>
                  <a:rPr lang="en-US" sz="14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- II</a:t>
                </a: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endParaRPr lang="en-US" sz="12800" b="1" dirty="0" smtClean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1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</m:ctrlPr>
                        </m:sSupPr>
                        <m:e>
                          <m:r>
                            <a:rPr lang="en-US" sz="9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𝟒</m:t>
                          </m:r>
                        </m:e>
                        <m:sup>
                          <m:r>
                            <a:rPr lang="en-US" sz="9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𝒕𝒉</m:t>
                          </m:r>
                          <m:r>
                            <a:rPr lang="en-US" sz="9600" b="1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  </m:t>
                          </m:r>
                        </m:sup>
                      </m:sSup>
                      <m:r>
                        <a:rPr lang="en-US" sz="9600" b="1" kern="0">
                          <a:solidFill>
                            <a:srgbClr val="000000"/>
                          </a:solidFill>
                          <a:latin typeface="Cambria Math"/>
                          <a:ea typeface="Calibri"/>
                        </a:rPr>
                        <m:t>𝑳𝒆𝒄𝒕𝒖𝒓𝒆</m:t>
                      </m:r>
                    </m:oMath>
                  </m:oMathPara>
                </a14:m>
                <a:endParaRPr lang="en-US" sz="96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6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kern="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First Year</a:t>
                </a:r>
                <a:endParaRPr lang="en-US" sz="96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6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kern="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lecturer</a:t>
                </a:r>
                <a:endParaRPr lang="en-US" sz="9600" b="1" kern="0" dirty="0">
                  <a:solidFill>
                    <a:srgbClr val="FF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Wisam</a:t>
                </a:r>
                <a:r>
                  <a:rPr lang="en-US" sz="96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96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Hayder</a:t>
                </a:r>
                <a:endParaRPr lang="en-US" sz="96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4800" b="1" kern="0" dirty="0" smtClean="0">
                    <a:latin typeface="Times New Roman"/>
                    <a:ea typeface="Calibri"/>
                  </a:rPr>
                  <a:t>2021</a:t>
                </a:r>
                <a:endParaRPr lang="en-US" sz="4800" b="1" kern="0" dirty="0"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sz="1200" dirty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0" indent="0" algn="ctr">
                  <a:buNone/>
                </a:pPr>
                <a:endParaRPr lang="tr-TR" sz="1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739566"/>
                <a:ext cx="8418586" cy="471377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5496" y="283124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101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tr-TR" sz="28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and Unstable </a:t>
            </a:r>
            <a:r>
              <a:rPr lang="en-US" sz="2400" b="1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Equilibria</a:t>
            </a:r>
            <a:endParaRPr lang="en-US" sz="24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Figure 9.15 once more, in particular at the behavior of the solution curves near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equilibrium values.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Once a solution curve has a value near 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tends steadily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value; 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-1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29830" y="185917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behavior near y =2 is just the opposite: all solutions except the equilibrium solution y = 2, itself move away from it as x increases.</a:t>
            </a: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an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 </a:t>
            </a: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equilibrium.</a:t>
            </a:r>
          </a:p>
          <a:p>
            <a:pPr algn="justLow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 solution is at that value, it stays, but if it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off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any amount, no matter how small, it moves away. (Sometimes an equilibrium value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unstable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a solution moves away from it only on one side of the point.)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9784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1520" y="1196752"/>
                <a:ext cx="8640960" cy="577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685800" fontAlgn="auto">
                  <a:lnSpc>
                    <a:spcPct val="16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SzPct val="70000"/>
                </a:pPr>
                <a:r>
                  <a:rPr lang="en-US" sz="2800" b="1" dirty="0" smtClean="0">
                    <a:latin typeface="Times New Roman"/>
                  </a:rPr>
                  <a:t>      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/>
                  </a:rPr>
                  <a:t>Newton’s Law of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Times New Roman"/>
                  </a:rPr>
                  <a:t>Cooling</a:t>
                </a:r>
              </a:p>
              <a:p>
                <a:pPr marL="457200" lvl="0" indent="-457200" defTabSz="685800" fontAlgn="auto">
                  <a:lnSpc>
                    <a:spcPct val="16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SzPct val="70000"/>
                  <a:buFont typeface="Wingdings" pitchFamily="2" charset="2"/>
                  <a:buChar char="Ø"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 defTabSz="685800" fontAlgn="auto">
                  <a:lnSpc>
                    <a:spcPct val="16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SzPct val="70000"/>
                  <a:buFont typeface="Wingdings" pitchFamily="2" charset="2"/>
                  <a:buChar char="Ø"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Modeling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Newton’s law of cooling.</a:t>
                </a:r>
              </a:p>
              <a:p>
                <a:pPr marL="457200" lvl="0" indent="-457200" defTabSz="685800" fontAlgn="auto">
                  <a:lnSpc>
                    <a:spcPct val="16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SzPct val="70000"/>
                  <a:buFont typeface="Wingdings" pitchFamily="2" charset="2"/>
                  <a:buChar char="Ø"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Here </a:t>
                </a:r>
                <a:r>
                  <a:rPr lang="en-US" sz="26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temperature of an object at time </a:t>
                </a:r>
                <a:r>
                  <a:rPr lang="en-US" sz="26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accent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constant temperature of the surrounding medium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 defTabSz="685800" fontAlgn="auto">
                  <a:lnSpc>
                    <a:spcPct val="16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SzPct val="70000"/>
                  <a:buFont typeface="Wingdings" pitchFamily="2" charset="2"/>
                  <a:buChar char="Ø"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Suppose that the surrounding medium (say a room in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house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has a constant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Celsius temperature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15°C.</a:t>
                </a:r>
              </a:p>
              <a:p>
                <a:pPr lvl="0" defTabSz="685800" fontAlgn="auto">
                  <a:lnSpc>
                    <a:spcPct val="16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C00000"/>
                  </a:buClr>
                  <a:buSzPct val="70000"/>
                </a:pPr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640960" cy="5775940"/>
              </a:xfrm>
              <a:prstGeom prst="rect">
                <a:avLst/>
              </a:prstGeom>
              <a:blipFill rotWithShape="1">
                <a:blip r:embed="rId4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29830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7"/>
            <a:ext cx="3384376" cy="83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33993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1412776"/>
                <a:ext cx="8496944" cy="402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We can then express the difference in temperature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5B9BD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5B9BD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5B9BD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5B9BD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5B9BD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5B9BD5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−15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Assuming </a:t>
                </a:r>
                <a:r>
                  <a:rPr lang="en-US" sz="2400" i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is a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differentiable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function of time </a:t>
                </a:r>
                <a:r>
                  <a:rPr lang="en-US" sz="2400" i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by Newton’s law of cooling, there is a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constant of proportionality k&gt;0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such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that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minus k to give a negative derivative 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when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 &gt; 15).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496944" cy="4023730"/>
              </a:xfrm>
              <a:prstGeom prst="rect">
                <a:avLst/>
              </a:prstGeom>
              <a:blipFill rotWithShape="1">
                <a:blip r:embed="rId4"/>
                <a:stretch>
                  <a:fillRect l="-933" r="-430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0" y="3933056"/>
            <a:ext cx="1840573" cy="6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67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29830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5" y="1406901"/>
            <a:ext cx="8393013" cy="198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3928470"/>
            <a:ext cx="7903515" cy="61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22" y="4725144"/>
            <a:ext cx="2880392" cy="133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607" y="1268760"/>
            <a:ext cx="55015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906" y="1268760"/>
            <a:ext cx="8418586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9616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94" y="1196752"/>
            <a:ext cx="7255004" cy="229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0" y="4005063"/>
            <a:ext cx="7273457" cy="1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8269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2442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2046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83" y="1412776"/>
            <a:ext cx="397976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09784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7981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112506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7" y="1574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14235" y="257925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6756" y="1340768"/>
            <a:ext cx="860684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 Population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(5)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of exponential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for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k &gt; 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birth rate minus the death rate per individual per unit time</a:t>
            </a:r>
            <a:r>
              <a:rPr lang="en-US" sz="2000" dirty="0" smtClean="0">
                <a:latin typeface="TimesNewRomanPS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TimesNewRomanPS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TimesNewRomanPS"/>
                <a:cs typeface="Times New Roman" panose="02020603050405020304" pitchFamily="18" charset="0"/>
              </a:rPr>
              <a:t>                               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population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growth rate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>
              <a:buClr>
                <a:srgbClr val="C00000"/>
              </a:buClr>
            </a:pPr>
            <a:endParaRPr lang="en-US" sz="2000" dirty="0">
              <a:latin typeface="TimesNewRomanPS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TimesNewRomanPS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&gt; 0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constant.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Notice that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 as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toward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that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greater than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Substituting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r(M- P)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k in Equation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differential equation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57" y="1940932"/>
            <a:ext cx="1344384" cy="8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8" y="3300413"/>
            <a:ext cx="1764962" cy="5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5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11592" y="257925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728950" cy="6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6632" y="2060848"/>
            <a:ext cx="6991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above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referred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logistic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growth.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1750" y="1605742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0" y="2924944"/>
            <a:ext cx="7999035" cy="106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27" y="4434539"/>
            <a:ext cx="32759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2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9511" y="1556792"/>
            <a:ext cx="859655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starting ideas for a graphical solution are the notions of phase line </a:t>
            </a:r>
            <a:r>
              <a:rPr lang="en-US" sz="2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equilibrium </a:t>
            </a: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Values and Phase </a:t>
            </a:r>
            <a:r>
              <a:rPr lang="en-US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636" y="233644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4" y="3652964"/>
            <a:ext cx="7091102" cy="11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76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29830" y="257925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46" y="1655442"/>
            <a:ext cx="7602864" cy="30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06735" y="1442779"/>
            <a:ext cx="58221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0" y="5036063"/>
            <a:ext cx="7588449" cy="6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86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662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01013" y="257925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726210" cy="184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06735" y="1442779"/>
            <a:ext cx="58221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343141" cy="225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7" y="3261940"/>
            <a:ext cx="3985512" cy="282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921" y="1268760"/>
            <a:ext cx="84965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Competitive-Hunter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two species of fish, say trout and bass,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competing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limited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food and oxygen) in a certain pond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let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x(t)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y(t)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in the pond at time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reality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y(t)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 valued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we will approximate them with real-valued differentiable functions.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apply the methods of differential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218616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02" y="1340768"/>
            <a:ext cx="83258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number of bass tends to cause a decrease in the number of trout, and vice-versa.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takes the size of this effect to be proportional to the frequency with which the two species interact, which in turn is proportional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product of the two populations.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lead to the following model for the growth of the trout and bass in the pond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49" y="4725144"/>
            <a:ext cx="602034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</p:spTree>
    <p:extLst>
      <p:ext uri="{BB962C8B-B14F-4D97-AF65-F5344CB8AC3E}">
        <p14:creationId xmlns:p14="http://schemas.microsoft.com/office/powerpoint/2010/main" val="102041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1225689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trout population,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y(t)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bass population,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m, 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positive constants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of this system then consists of a pair of functions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y(t)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gives the population of each fish species at time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equation in (1) contains both of the unknown functions x and y, so we are unable to solve them individually. Instead, we will use a graphical analysis to study the solution trajectories of this competitive-hunter model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now examine the nature of the phase plane in the trout-bass population model. </a:t>
            </a:r>
          </a:p>
        </p:txBody>
      </p:sp>
    </p:spTree>
    <p:extLst>
      <p:ext uri="{BB962C8B-B14F-4D97-AF65-F5344CB8AC3E}">
        <p14:creationId xmlns:p14="http://schemas.microsoft.com/office/powerpoint/2010/main" val="218562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3292" y="1439644"/>
                <a:ext cx="870718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be interested in the 1st quadrant of the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plane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x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y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since populations cannot be negative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we determine where the bass and trout populations are both constant. Noting that the x(t) and y(t) values remain unchanged when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=0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=0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Equations (1a and 1b) then become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pair of simultaneous equations has two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(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x,y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)=(0,0)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(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these (x, y) values, called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 points,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two populations remain at constant values over all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2" y="1439644"/>
                <a:ext cx="8707180" cy="4708981"/>
              </a:xfrm>
              <a:prstGeom prst="rect">
                <a:avLst/>
              </a:prstGeom>
              <a:blipFill rotWithShape="1">
                <a:blip r:embed="rId4"/>
                <a:stretch>
                  <a:fillRect l="-630" r="-700" b="-3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78" y="3767266"/>
            <a:ext cx="226210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61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3" y="1412776"/>
            <a:ext cx="816963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6196597" cy="241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3841" y="1384231"/>
            <a:ext cx="5950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2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962593" cy="21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7863000" cy="20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018" y="1412776"/>
            <a:ext cx="59503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6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323504" cy="373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45" y="1570185"/>
            <a:ext cx="2529433" cy="32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46" y="1461099"/>
            <a:ext cx="3463617" cy="34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9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5" y="1196752"/>
            <a:ext cx="796763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51520" y="1248102"/>
            <a:ext cx="59503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8" y="2780929"/>
            <a:ext cx="7764125" cy="10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5" y="4365104"/>
            <a:ext cx="77349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6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2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5" y="1386195"/>
            <a:ext cx="763661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2733" y="4879199"/>
                <a:ext cx="8103723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equilibrium values are those at which no change occurs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dependent variable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is at rest. 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emphasis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on the value of y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/dx=0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the value of x,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3" y="4879199"/>
                <a:ext cx="8103723" cy="1692771"/>
              </a:xfrm>
              <a:prstGeom prst="rect">
                <a:avLst/>
              </a:prstGeom>
              <a:blipFill rotWithShape="1">
                <a:blip r:embed="rId5"/>
                <a:stretch>
                  <a:fillRect l="-1204" t="-3237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143175" y="167740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253429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75656" y="233644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of Equations and Phase Planes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6" y="1412776"/>
            <a:ext cx="82224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1519" y="1382313"/>
            <a:ext cx="659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98244"/>
            <a:ext cx="2808312" cy="320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150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5499" y="1268760"/>
                <a:ext cx="8275328" cy="2523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 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a. Identify the equilibrium values. Which are stable and which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unstable?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Construct a phase line. Identify the signs of and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Sketch several solution curves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99" y="1268760"/>
                <a:ext cx="8275328" cy="2523383"/>
              </a:xfrm>
              <a:prstGeom prst="rect">
                <a:avLst/>
              </a:prstGeom>
              <a:blipFill rotWithShape="1">
                <a:blip r:embed="rId4"/>
                <a:stretch>
                  <a:fillRect l="-811" t="-1208" b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7" y="3792142"/>
            <a:ext cx="6827241" cy="244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21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8" y="1700808"/>
            <a:ext cx="59511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73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1520" y="1124744"/>
                <a:ext cx="2278060" cy="1292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−4</m:t>
                      </m:r>
                    </m:oMath>
                  </m:oMathPara>
                </a14:m>
                <a:endParaRPr lang="en-US" sz="2000" i="1" dirty="0">
                  <a:latin typeface="Cambria Math"/>
                  <a:cs typeface="Times New Roman" panose="02020603050405020304" pitchFamily="18" charset="0"/>
                </a:endParaRPr>
              </a:p>
              <a:p>
                <a:endParaRPr lang="en-US" sz="2000" i="1" dirty="0">
                  <a:latin typeface="Cambria Math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2278060" cy="1292277"/>
              </a:xfrm>
              <a:prstGeom prst="rect">
                <a:avLst/>
              </a:prstGeom>
              <a:blipFill rotWithShape="1">
                <a:blip r:embed="rId4"/>
                <a:stretch>
                  <a:fillRect l="-2674" b="-8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5976664" cy="43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76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366897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autonomous differential equations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models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growth.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phase line analysis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sketch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curves for P(t), selecting different starting values P(0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Which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stable, and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unstable?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Sol.</a:t>
            </a:r>
          </a:p>
        </p:txBody>
      </p:sp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091562" cy="35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83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6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761" y="1334472"/>
                <a:ext cx="8734763" cy="5407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𝐹𝑜𝑟</m:t>
                    </m:r>
                    <m:r>
                      <a:rPr lang="en-US" sz="260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𝑒𝑥𝑎𝑚𝑝𝑙𝑒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equilibrium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values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for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autonomous</m:t>
                    </m:r>
                  </m:oMath>
                </a14:m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differential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equation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 </a:t>
                </a:r>
                <a:r>
                  <a:rPr lang="en-US" sz="2600" i="1" dirty="0">
                    <a:solidFill>
                      <a:srgbClr val="C00000"/>
                    </a:solidFill>
                    <a:latin typeface="Cambria Math"/>
                    <a:cs typeface="Times New Roman" panose="02020603050405020304" pitchFamily="18" charset="0"/>
                  </a:rPr>
                  <a:t>y= -1 and </a:t>
                </a:r>
                <a:r>
                  <a:rPr lang="en-US" sz="2600" i="1" dirty="0" smtClean="0">
                    <a:solidFill>
                      <a:srgbClr val="C00000"/>
                    </a:solidFill>
                    <a:latin typeface="Cambria Math"/>
                    <a:cs typeface="Times New Roman" panose="02020603050405020304" pitchFamily="18" charset="0"/>
                  </a:rPr>
                  <a:t>y=2.</a:t>
                </a:r>
                <a:endParaRPr lang="en-US" sz="2600" dirty="0" smtClean="0">
                  <a:solidFill>
                    <a:schemeClr val="tx1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endParaRPr lang="en-US" sz="2600" i="1" dirty="0">
                  <a:solidFill>
                    <a:srgbClr val="C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endParaRPr lang="en-US" sz="2600" i="1" dirty="0" smtClean="0">
                  <a:solidFill>
                    <a:srgbClr val="C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endParaRPr lang="en-US" sz="2600" i="1" dirty="0">
                  <a:solidFill>
                    <a:srgbClr val="C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600" i="1" dirty="0">
                    <a:solidFill>
                      <a:srgbClr val="C00000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construct a graphical solution to an autonomous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 equation, we first make a phase line for  the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equation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plot on the y-axis that shows the equation’s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equilibrium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along with the intervals where </a:t>
                </a:r>
                <a:r>
                  <a:rPr lang="en-US" sz="2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and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positive and negative.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1" y="1334472"/>
                <a:ext cx="8734763" cy="5407249"/>
              </a:xfrm>
              <a:prstGeom prst="rect">
                <a:avLst/>
              </a:prstGeom>
              <a:blipFill rotWithShape="1">
                <a:blip r:embed="rId4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79541"/>
            <a:ext cx="3078619" cy="10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9830" y="233644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325617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0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23528" y="1030327"/>
                <a:ext cx="8715848" cy="3493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Then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we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know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where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solutions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are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increasing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and</m:t>
                    </m:r>
                  </m:oMath>
                </a14:m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decreasing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concavity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solution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curves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Draw a phase line for the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and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it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</a:p>
              <a:p>
                <a:pPr lvl="0"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sketch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 to the equation.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30327"/>
                <a:ext cx="8715848" cy="3493264"/>
              </a:xfrm>
              <a:prstGeom prst="rect">
                <a:avLst/>
              </a:prstGeom>
              <a:blipFill rotWithShape="1">
                <a:blip r:embed="rId4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00" y="2720224"/>
            <a:ext cx="2852209" cy="95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7" y="3485234"/>
            <a:ext cx="8147437" cy="166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8714850" cy="9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9830" y="233644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82924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9" y="5101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1784" y="119675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52" y="1334666"/>
            <a:ext cx="7538444" cy="230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12" y="3638550"/>
            <a:ext cx="6449097" cy="100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97" y="4630912"/>
            <a:ext cx="7262375" cy="108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29829" y="233644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222433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1784" y="1196753"/>
            <a:ext cx="84066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3" y="1302154"/>
            <a:ext cx="8379497" cy="10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" y="2799978"/>
            <a:ext cx="8259689" cy="300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9830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238605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4" y="1196752"/>
            <a:ext cx="6421063" cy="160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2" y="3140968"/>
            <a:ext cx="70991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526" y="1200726"/>
            <a:ext cx="799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13718" y="233644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92" y="1138553"/>
            <a:ext cx="4600525" cy="409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6396" y="5235211"/>
            <a:ext cx="67971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FIGURE 9.15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Graphical solutions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Example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 include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horizontal lines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= -1 and y = 2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equilibrium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values. No two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solution curves can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ever cross or touch each other.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9830" y="255302"/>
            <a:ext cx="68042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 Solutions of Autonomous Equations</a:t>
            </a:r>
          </a:p>
        </p:txBody>
      </p:sp>
    </p:spTree>
    <p:extLst>
      <p:ext uri="{BB962C8B-B14F-4D97-AF65-F5344CB8AC3E}">
        <p14:creationId xmlns:p14="http://schemas.microsoft.com/office/powerpoint/2010/main" val="157539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10732</TotalTime>
  <Words>1364</Words>
  <Application>Microsoft Office PowerPoint</Application>
  <PresentationFormat>On-screen Show (4:3)</PresentationFormat>
  <Paragraphs>253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Teması</vt:lpstr>
      <vt:lpstr>1_Office Teması</vt:lpstr>
      <vt:lpstr>2_Office Teması</vt:lpstr>
      <vt:lpstr>3_Office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950</cp:revision>
  <dcterms:created xsi:type="dcterms:W3CDTF">2006-09-03T22:05:48Z</dcterms:created>
  <dcterms:modified xsi:type="dcterms:W3CDTF">2021-06-05T21:51:20Z</dcterms:modified>
</cp:coreProperties>
</file>